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0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8BBB4-1CE0-4703-8857-3829219CCCE7}" type="datetimeFigureOut">
              <a:rPr lang="ru-RU" smtClean="0"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77DB-8064-4A1D-9A6E-2CE66535D4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3965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8BBB4-1CE0-4703-8857-3829219CCCE7}" type="datetimeFigureOut">
              <a:rPr lang="ru-RU" smtClean="0"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77DB-8064-4A1D-9A6E-2CE66535D4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5116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8BBB4-1CE0-4703-8857-3829219CCCE7}" type="datetimeFigureOut">
              <a:rPr lang="ru-RU" smtClean="0"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77DB-8064-4A1D-9A6E-2CE66535D4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9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8BBB4-1CE0-4703-8857-3829219CCCE7}" type="datetimeFigureOut">
              <a:rPr lang="ru-RU" smtClean="0"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77DB-8064-4A1D-9A6E-2CE66535D4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5726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8BBB4-1CE0-4703-8857-3829219CCCE7}" type="datetimeFigureOut">
              <a:rPr lang="ru-RU" smtClean="0"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77DB-8064-4A1D-9A6E-2CE66535D4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4221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8BBB4-1CE0-4703-8857-3829219CCCE7}" type="datetimeFigureOut">
              <a:rPr lang="ru-RU" smtClean="0"/>
              <a:t>17.11.2015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77DB-8064-4A1D-9A6E-2CE66535D4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2041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8BBB4-1CE0-4703-8857-3829219CCCE7}" type="datetimeFigureOut">
              <a:rPr lang="ru-RU" smtClean="0"/>
              <a:t>17.11.2015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77DB-8064-4A1D-9A6E-2CE66535D4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413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8BBB4-1CE0-4703-8857-3829219CCCE7}" type="datetimeFigureOut">
              <a:rPr lang="ru-RU" smtClean="0"/>
              <a:t>17.11.2015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77DB-8064-4A1D-9A6E-2CE66535D4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469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8BBB4-1CE0-4703-8857-3829219CCCE7}" type="datetimeFigureOut">
              <a:rPr lang="ru-RU" smtClean="0"/>
              <a:t>17.11.2015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77DB-8064-4A1D-9A6E-2CE66535D4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198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8BBB4-1CE0-4703-8857-3829219CCCE7}" type="datetimeFigureOut">
              <a:rPr lang="ru-RU" smtClean="0"/>
              <a:t>17.11.2015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77DB-8064-4A1D-9A6E-2CE66535D4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94122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8BBB4-1CE0-4703-8857-3829219CCCE7}" type="datetimeFigureOut">
              <a:rPr lang="ru-RU" smtClean="0"/>
              <a:t>17.11.2015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77DB-8064-4A1D-9A6E-2CE66535D4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778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F8BBB4-1CE0-4703-8857-3829219CCCE7}" type="datetimeFigureOut">
              <a:rPr lang="ru-RU" smtClean="0"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F377DB-8064-4A1D-9A6E-2CE66535D4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010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52934"/>
            <a:ext cx="9144000" cy="961269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Показатели оснащенности хозяйства техникой</a:t>
            </a:r>
            <a:endParaRPr lang="ru-RU" sz="32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1379094"/>
            <a:ext cx="9144000" cy="5366479"/>
          </a:xfrm>
        </p:spPr>
        <p:txBody>
          <a:bodyPr/>
          <a:lstStyle/>
          <a:p>
            <a:pPr algn="l"/>
            <a:r>
              <a:rPr lang="ru-RU" b="1" dirty="0" smtClean="0"/>
              <a:t>1.Энергонасыщенность полеводства-обобщенный показатель уровня механизации в условиях любого хозяйства</a:t>
            </a:r>
            <a:r>
              <a:rPr lang="ru-RU" dirty="0" smtClean="0"/>
              <a:t>:</a:t>
            </a:r>
          </a:p>
          <a:p>
            <a:pPr algn="l"/>
            <a:r>
              <a:rPr lang="ru-RU" dirty="0" smtClean="0"/>
              <a:t>                                   </a:t>
            </a:r>
            <a:r>
              <a:rPr lang="ru-RU" sz="2800" b="1" dirty="0" err="1" smtClean="0"/>
              <a:t>Nга</a:t>
            </a:r>
            <a:r>
              <a:rPr lang="ru-RU" sz="2800" b="1" dirty="0" smtClean="0"/>
              <a:t> </a:t>
            </a:r>
            <a:r>
              <a:rPr lang="ru-RU" sz="2800" b="1" dirty="0"/>
              <a:t>= ∑</a:t>
            </a:r>
            <a:r>
              <a:rPr lang="ru-RU" sz="2800" b="1" dirty="0" smtClean="0"/>
              <a:t>N/</a:t>
            </a:r>
            <a:r>
              <a:rPr lang="ru-RU" sz="2800" b="1" dirty="0" err="1" smtClean="0"/>
              <a:t>Fпо</a:t>
            </a:r>
            <a:r>
              <a:rPr lang="ru-RU" sz="2800" b="1" dirty="0" smtClean="0"/>
              <a:t>                </a:t>
            </a:r>
            <a:r>
              <a:rPr lang="ru-RU" sz="2800" dirty="0" smtClean="0"/>
              <a:t>                 (18.1)</a:t>
            </a:r>
            <a:endParaRPr lang="ru-RU" sz="2800" b="1" dirty="0"/>
          </a:p>
          <a:p>
            <a:pPr algn="l"/>
            <a:r>
              <a:rPr lang="ru-RU" dirty="0"/>
              <a:t>Где: </a:t>
            </a:r>
            <a:r>
              <a:rPr lang="ru-RU" b="1" dirty="0" err="1"/>
              <a:t>Nга</a:t>
            </a:r>
            <a:r>
              <a:rPr lang="ru-RU" dirty="0"/>
              <a:t>- </a:t>
            </a:r>
            <a:r>
              <a:rPr lang="ru-RU" dirty="0" err="1"/>
              <a:t>энергонасыщенность</a:t>
            </a:r>
            <a:r>
              <a:rPr lang="ru-RU" dirty="0"/>
              <a:t> </a:t>
            </a:r>
            <a:r>
              <a:rPr lang="ru-RU" dirty="0" err="1"/>
              <a:t>земледения</a:t>
            </a:r>
            <a:r>
              <a:rPr lang="ru-RU" dirty="0"/>
              <a:t>, кВт/га;</a:t>
            </a:r>
          </a:p>
          <a:p>
            <a:pPr algn="l"/>
            <a:r>
              <a:rPr lang="ru-RU" b="1" dirty="0"/>
              <a:t>        ∑N</a:t>
            </a:r>
            <a:r>
              <a:rPr lang="ru-RU" dirty="0"/>
              <a:t>-суммарная эффективная мощность всех энергетических средств, применяемых в полеводстве, кВт;</a:t>
            </a:r>
          </a:p>
          <a:p>
            <a:pPr algn="l"/>
            <a:r>
              <a:rPr lang="ru-RU" b="1" dirty="0"/>
              <a:t>         </a:t>
            </a:r>
            <a:r>
              <a:rPr lang="ru-RU" b="1" dirty="0" err="1"/>
              <a:t>Fпо</a:t>
            </a:r>
            <a:r>
              <a:rPr lang="ru-RU" dirty="0"/>
              <a:t>-общая пахотная площадь в хозяйстве, га.</a:t>
            </a:r>
          </a:p>
          <a:p>
            <a:pPr algn="l"/>
            <a:r>
              <a:rPr lang="ru-RU" dirty="0"/>
              <a:t>Чем больше </a:t>
            </a:r>
            <a:r>
              <a:rPr lang="ru-RU" b="1" dirty="0" err="1" smtClean="0"/>
              <a:t>Nга</a:t>
            </a:r>
            <a:r>
              <a:rPr lang="ru-RU" dirty="0" smtClean="0"/>
              <a:t> </a:t>
            </a:r>
            <a:r>
              <a:rPr lang="ru-RU" dirty="0"/>
              <a:t>тем выше уровень механизации работ и культуры земледелия при одновременном снижении доли ручного труда.</a:t>
            </a:r>
            <a:endParaRPr lang="ru-RU" dirty="0" smtClean="0"/>
          </a:p>
          <a:p>
            <a:pPr algn="l"/>
            <a:r>
              <a:rPr lang="ru-RU" dirty="0"/>
              <a:t> </a:t>
            </a:r>
            <a:r>
              <a:rPr lang="ru-RU" dirty="0" smtClean="0"/>
              <a:t>          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13537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408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/>
              <a:t>Показатели оснащенности хозяйства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/>
              <a:t>2</a:t>
            </a:r>
            <a:r>
              <a:rPr lang="ru-RU" b="1" dirty="0" smtClean="0"/>
              <a:t>.Энерговооруженность-характеризует снижение доли ручного труда при более высокой культуре полеводства</a:t>
            </a:r>
            <a:r>
              <a:rPr lang="ru-RU" dirty="0" smtClean="0"/>
              <a:t>:</a:t>
            </a:r>
          </a:p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3200" b="1" dirty="0" err="1"/>
              <a:t>Nчел</a:t>
            </a:r>
            <a:r>
              <a:rPr lang="ru-RU" sz="3200" b="1" dirty="0"/>
              <a:t> = ∑</a:t>
            </a:r>
            <a:r>
              <a:rPr lang="ru-RU" sz="3200" b="1" dirty="0" smtClean="0"/>
              <a:t>N/</a:t>
            </a:r>
            <a:r>
              <a:rPr lang="ru-RU" sz="3200" b="1" dirty="0" err="1" smtClean="0"/>
              <a:t>Hр</a:t>
            </a:r>
            <a:r>
              <a:rPr lang="ru-RU" sz="3200" b="1" dirty="0" smtClean="0"/>
              <a:t>        </a:t>
            </a:r>
            <a:r>
              <a:rPr lang="ru-RU" sz="3200" dirty="0" smtClean="0"/>
              <a:t>                </a:t>
            </a:r>
            <a:r>
              <a:rPr lang="ru-RU" dirty="0" smtClean="0"/>
              <a:t>(18.2)</a:t>
            </a:r>
            <a:endParaRPr lang="ru-RU" sz="3200" b="1" dirty="0"/>
          </a:p>
          <a:p>
            <a:pPr marL="0" indent="0">
              <a:buNone/>
            </a:pPr>
            <a:r>
              <a:rPr lang="ru-RU" dirty="0"/>
              <a:t>Где: </a:t>
            </a:r>
            <a:r>
              <a:rPr lang="ru-RU" b="1" dirty="0" err="1"/>
              <a:t>Nчел</a:t>
            </a:r>
            <a:r>
              <a:rPr lang="ru-RU" dirty="0"/>
              <a:t>-энерговооруженность труда, кВт/чел;</a:t>
            </a:r>
          </a:p>
          <a:p>
            <a:pPr marL="0" indent="0">
              <a:buNone/>
            </a:pPr>
            <a:r>
              <a:rPr lang="ru-RU" b="1" dirty="0"/>
              <a:t>        </a:t>
            </a:r>
            <a:r>
              <a:rPr lang="ru-RU" b="1" dirty="0" err="1"/>
              <a:t>Hр</a:t>
            </a:r>
            <a:r>
              <a:rPr lang="ru-RU" dirty="0"/>
              <a:t>-общее число работников хозяйства, занятых в полеводстве, чел.</a:t>
            </a:r>
          </a:p>
          <a:p>
            <a:pPr marL="0" indent="0">
              <a:buNone/>
            </a:pPr>
            <a:r>
              <a:rPr lang="ru-RU" b="1" dirty="0"/>
              <a:t>         ∑N</a:t>
            </a:r>
            <a:r>
              <a:rPr lang="ru-RU" dirty="0"/>
              <a:t>-суммарная эффективная мощность всех энергетических средств, применяемых в полеводстве, кВт;</a:t>
            </a:r>
          </a:p>
        </p:txBody>
      </p:sp>
    </p:spTree>
    <p:extLst>
      <p:ext uri="{BB962C8B-B14F-4D97-AF65-F5344CB8AC3E}">
        <p14:creationId xmlns:p14="http://schemas.microsoft.com/office/powerpoint/2010/main" val="3312394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274163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/>
              <a:t>Показатели оснащенности хозяйства техникой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74164"/>
            <a:ext cx="10515600" cy="4857829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3.Нагрузка на одну машину в течении всего года-характеризует использование техники :</a:t>
            </a:r>
          </a:p>
          <a:p>
            <a:pPr marL="0" indent="0" algn="ctr">
              <a:buNone/>
            </a:pPr>
            <a:r>
              <a:rPr lang="ru-RU" sz="3200" b="1" dirty="0"/>
              <a:t> </a:t>
            </a:r>
            <a:r>
              <a:rPr lang="ru-RU" sz="3200" b="1" dirty="0" err="1"/>
              <a:t>Вга</a:t>
            </a:r>
            <a:r>
              <a:rPr lang="ru-RU" sz="3200" b="1" dirty="0"/>
              <a:t>  = </a:t>
            </a:r>
            <a:r>
              <a:rPr lang="ru-RU" sz="3200" b="1" dirty="0" err="1" smtClean="0"/>
              <a:t>Fпо</a:t>
            </a:r>
            <a:r>
              <a:rPr lang="ru-RU" sz="3200" b="1" dirty="0" smtClean="0"/>
              <a:t>/</a:t>
            </a:r>
            <a:r>
              <a:rPr lang="ru-RU" sz="3200" b="1" dirty="0" err="1" smtClean="0"/>
              <a:t>nм</a:t>
            </a:r>
            <a:r>
              <a:rPr lang="ru-RU" sz="3200" b="1" dirty="0" smtClean="0"/>
              <a:t>                          </a:t>
            </a:r>
            <a:r>
              <a:rPr lang="ru-RU" sz="1800" dirty="0" smtClean="0"/>
              <a:t>(18.3)</a:t>
            </a:r>
            <a:endParaRPr lang="ru-RU" sz="3200" b="1" dirty="0"/>
          </a:p>
          <a:p>
            <a:pPr marL="0" indent="0">
              <a:buNone/>
            </a:pPr>
            <a:r>
              <a:rPr lang="ru-RU" dirty="0"/>
              <a:t>Где: </a:t>
            </a:r>
            <a:r>
              <a:rPr lang="ru-RU" b="1" dirty="0" err="1"/>
              <a:t>nм</a:t>
            </a:r>
            <a:r>
              <a:rPr lang="ru-RU" dirty="0"/>
              <a:t>-число машин данного типа (тракторов, комбайнов) 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b="1" dirty="0" smtClean="0"/>
              <a:t>        </a:t>
            </a:r>
            <a:r>
              <a:rPr lang="ru-RU" b="1" dirty="0" err="1" smtClean="0"/>
              <a:t>Fпо</a:t>
            </a:r>
            <a:r>
              <a:rPr lang="ru-RU" dirty="0" smtClean="0"/>
              <a:t>-общая </a:t>
            </a:r>
            <a:r>
              <a:rPr lang="ru-RU" dirty="0"/>
              <a:t>пахотная площадь в хозяйстве, га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        </a:t>
            </a:r>
          </a:p>
        </p:txBody>
      </p:sp>
    </p:spTree>
    <p:extLst>
      <p:ext uri="{BB962C8B-B14F-4D97-AF65-F5344CB8AC3E}">
        <p14:creationId xmlns:p14="http://schemas.microsoft.com/office/powerpoint/2010/main" val="33750697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99177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Показатели уровня и эффективности механизации полеводства</a:t>
            </a:r>
            <a:r>
              <a:rPr lang="ru-RU" sz="3200" dirty="0" smtClean="0"/>
              <a:t>: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064301"/>
            <a:ext cx="10515600" cy="5606321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/>
              <a:t>Показатели уровня и эффективности механизации полеводства характеризует количественные соотношения между объемами механизированного и ручного труда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b="1" dirty="0" smtClean="0"/>
              <a:t>1.Один </a:t>
            </a:r>
            <a:r>
              <a:rPr lang="ru-RU" b="1" dirty="0"/>
              <a:t>из таких показателей- степень механизации отдельных видов работ</a:t>
            </a:r>
            <a:r>
              <a:rPr lang="ru-RU" dirty="0"/>
              <a:t>:</a:t>
            </a:r>
          </a:p>
          <a:p>
            <a:pPr marL="0" indent="0">
              <a:buNone/>
            </a:pPr>
            <a:r>
              <a:rPr lang="ru-RU" sz="4000" b="1" dirty="0"/>
              <a:t>                               </a:t>
            </a:r>
            <a:r>
              <a:rPr lang="ru-RU" sz="4000" b="1" dirty="0" err="1"/>
              <a:t>τмех</a:t>
            </a:r>
            <a:r>
              <a:rPr lang="ru-RU" sz="4000" b="1" dirty="0"/>
              <a:t>= </a:t>
            </a:r>
            <a:r>
              <a:rPr lang="ru-RU" sz="4000" b="1" dirty="0" err="1" smtClean="0"/>
              <a:t>Fмех</a:t>
            </a:r>
            <a:r>
              <a:rPr lang="ru-RU" sz="4000" b="1" dirty="0" smtClean="0"/>
              <a:t>/</a:t>
            </a:r>
            <a:r>
              <a:rPr lang="ru-RU" sz="4000" b="1" dirty="0" err="1" smtClean="0"/>
              <a:t>Fо</a:t>
            </a:r>
            <a:r>
              <a:rPr lang="ru-RU" sz="4000" b="1" dirty="0" smtClean="0"/>
              <a:t>                                 </a:t>
            </a:r>
            <a:r>
              <a:rPr lang="ru-RU" sz="4000" dirty="0" smtClean="0"/>
              <a:t>      (18.4)</a:t>
            </a:r>
            <a:endParaRPr lang="ru-RU" sz="4000" b="1" dirty="0"/>
          </a:p>
          <a:p>
            <a:pPr marL="0" indent="0">
              <a:buNone/>
            </a:pPr>
            <a:r>
              <a:rPr lang="ru-RU" dirty="0"/>
              <a:t>где: </a:t>
            </a:r>
            <a:r>
              <a:rPr lang="ru-RU" b="1" dirty="0" err="1"/>
              <a:t>Fме</a:t>
            </a:r>
            <a:r>
              <a:rPr lang="ru-RU" dirty="0" err="1"/>
              <a:t>х</a:t>
            </a:r>
            <a:r>
              <a:rPr lang="ru-RU" dirty="0"/>
              <a:t>-объем работ , выполненных механизированным способом, га,т,м3</a:t>
            </a:r>
          </a:p>
          <a:p>
            <a:pPr marL="0" indent="0">
              <a:buNone/>
            </a:pPr>
            <a:r>
              <a:rPr lang="ru-RU" dirty="0"/>
              <a:t>        </a:t>
            </a:r>
            <a:r>
              <a:rPr lang="ru-RU" b="1" dirty="0" err="1"/>
              <a:t>Fо</a:t>
            </a:r>
            <a:r>
              <a:rPr lang="ru-RU" b="1" dirty="0"/>
              <a:t>-</a:t>
            </a:r>
            <a:r>
              <a:rPr lang="ru-RU" dirty="0"/>
              <a:t> общий объем работы данного вида, га,т,м3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dirty="0" smtClean="0"/>
              <a:t>2.показатель </a:t>
            </a:r>
            <a:r>
              <a:rPr lang="ru-RU" b="1" dirty="0"/>
              <a:t>уровня механизации полеводства- плотность механизированных работ</a:t>
            </a:r>
            <a:r>
              <a:rPr lang="ru-RU" dirty="0"/>
              <a:t>:</a:t>
            </a:r>
          </a:p>
          <a:p>
            <a:pPr marL="0" indent="0">
              <a:buNone/>
            </a:pPr>
            <a:r>
              <a:rPr lang="ru-RU" sz="3600" b="1" dirty="0"/>
              <a:t>                             </a:t>
            </a:r>
            <a:r>
              <a:rPr lang="ru-RU" sz="3600" b="1" dirty="0" smtClean="0"/>
              <a:t>      </a:t>
            </a:r>
            <a:r>
              <a:rPr lang="ru-RU" sz="3600" b="1" dirty="0" err="1"/>
              <a:t>ωга</a:t>
            </a:r>
            <a:r>
              <a:rPr lang="ru-RU" sz="3600" b="1" dirty="0"/>
              <a:t>  = </a:t>
            </a:r>
            <a:r>
              <a:rPr lang="ru-RU" sz="3600" b="1" dirty="0" err="1"/>
              <a:t>Ωга</a:t>
            </a:r>
            <a:r>
              <a:rPr lang="ru-RU" sz="3600" b="1" dirty="0"/>
              <a:t>/ </a:t>
            </a:r>
            <a:r>
              <a:rPr lang="ru-RU" sz="3600" b="1" dirty="0" err="1" smtClean="0"/>
              <a:t>Fпо</a:t>
            </a:r>
            <a:r>
              <a:rPr lang="ru-RU" sz="3600" b="1" dirty="0" smtClean="0"/>
              <a:t>                                                </a:t>
            </a:r>
            <a:r>
              <a:rPr lang="ru-RU" sz="3600" dirty="0" smtClean="0"/>
              <a:t>(18.5)</a:t>
            </a:r>
            <a:endParaRPr lang="ru-RU" sz="3600" b="1" dirty="0"/>
          </a:p>
          <a:p>
            <a:pPr marL="0" indent="0">
              <a:buNone/>
            </a:pPr>
            <a:r>
              <a:rPr lang="ru-RU" dirty="0"/>
              <a:t>где</a:t>
            </a:r>
            <a:r>
              <a:rPr lang="ru-RU" b="1" dirty="0"/>
              <a:t>: </a:t>
            </a:r>
            <a:r>
              <a:rPr lang="ru-RU" b="1" dirty="0" err="1"/>
              <a:t>ωга</a:t>
            </a:r>
            <a:r>
              <a:rPr lang="ru-RU" dirty="0"/>
              <a:t>-плотность механизированных работ, </a:t>
            </a:r>
            <a:r>
              <a:rPr lang="ru-RU" dirty="0" err="1"/>
              <a:t>усл.эт.га</a:t>
            </a:r>
            <a:r>
              <a:rPr lang="ru-RU" dirty="0"/>
              <a:t>/га;</a:t>
            </a:r>
          </a:p>
          <a:p>
            <a:pPr marL="0" indent="0">
              <a:buNone/>
            </a:pPr>
            <a:r>
              <a:rPr lang="ru-RU" dirty="0"/>
              <a:t>        </a:t>
            </a:r>
            <a:r>
              <a:rPr lang="ru-RU" b="1" dirty="0" err="1"/>
              <a:t>Ωга</a:t>
            </a:r>
            <a:r>
              <a:rPr lang="ru-RU" dirty="0"/>
              <a:t>-общий объем выполненных тракторных работ на всей площади пашни, </a:t>
            </a:r>
            <a:r>
              <a:rPr lang="ru-RU" dirty="0" err="1"/>
              <a:t>усл.эт.га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dirty="0"/>
              <a:t>        </a:t>
            </a:r>
            <a:r>
              <a:rPr lang="ru-RU" b="1" dirty="0" err="1"/>
              <a:t>Fпо</a:t>
            </a:r>
            <a:r>
              <a:rPr lang="ru-RU" dirty="0"/>
              <a:t>- общая пахотная площадь  в хозяйстве, га.</a:t>
            </a:r>
          </a:p>
          <a:p>
            <a:pPr marL="0" indent="0">
              <a:buNone/>
            </a:pPr>
            <a:r>
              <a:rPr lang="ru-RU" b="1" dirty="0"/>
              <a:t>Численное значение  </a:t>
            </a:r>
            <a:r>
              <a:rPr lang="ru-RU" b="1" dirty="0" err="1"/>
              <a:t>Ωга</a:t>
            </a:r>
            <a:r>
              <a:rPr lang="ru-RU" b="1" dirty="0"/>
              <a:t>- зависит от технологии возделывания сельскохозяйственных культур и почвенно-климатических условий и соответственно изменяется в широком диапазоне.</a:t>
            </a:r>
          </a:p>
          <a:p>
            <a:pPr marL="0" indent="0">
              <a:buNone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594745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659567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/>
              <a:t>Качественная характеристика МТП</a:t>
            </a:r>
            <a:r>
              <a:rPr lang="ru-RU" sz="3200" dirty="0" smtClean="0"/>
              <a:t>: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54636"/>
            <a:ext cx="10515600" cy="5622327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К основным показателям, характеризующим качественный состав МТП, относят:</a:t>
            </a:r>
            <a:endParaRPr lang="ru-RU" dirty="0"/>
          </a:p>
          <a:p>
            <a:pPr marL="0" indent="0">
              <a:buNone/>
            </a:pPr>
            <a:r>
              <a:rPr lang="ru-RU" sz="2400" dirty="0" smtClean="0"/>
              <a:t>1.Среднюю мощность в расчете на 1 физический трактор:</a:t>
            </a:r>
            <a:r>
              <a:rPr lang="en-US" sz="2400" dirty="0"/>
              <a:t> </a:t>
            </a:r>
            <a:r>
              <a:rPr lang="en-US" b="1" dirty="0" smtClean="0"/>
              <a:t>N</a:t>
            </a:r>
            <a:r>
              <a:rPr lang="ru-RU" b="1" dirty="0" smtClean="0"/>
              <a:t>ср </a:t>
            </a:r>
            <a:r>
              <a:rPr lang="ru-RU" b="1" dirty="0"/>
              <a:t>= ∑</a:t>
            </a:r>
            <a:r>
              <a:rPr lang="en-US" b="1" dirty="0"/>
              <a:t>N/</a:t>
            </a:r>
            <a:r>
              <a:rPr lang="en-US" b="1" dirty="0" smtClean="0"/>
              <a:t>∑n</a:t>
            </a:r>
            <a:r>
              <a:rPr lang="ru-RU" b="1" dirty="0" smtClean="0"/>
              <a:t>т</a:t>
            </a:r>
          </a:p>
          <a:p>
            <a:pPr marL="0" indent="0">
              <a:buNone/>
            </a:pPr>
            <a:r>
              <a:rPr lang="ru-RU" sz="2400" dirty="0" smtClean="0"/>
              <a:t>2.Среднюю </a:t>
            </a:r>
            <a:r>
              <a:rPr lang="ru-RU" sz="2400" dirty="0" err="1" smtClean="0"/>
              <a:t>энергонасыщенность</a:t>
            </a:r>
            <a:r>
              <a:rPr lang="ru-RU" sz="2400" dirty="0" smtClean="0"/>
              <a:t> трактора:                            </a:t>
            </a:r>
            <a:r>
              <a:rPr lang="ru-RU" b="1" dirty="0" err="1" smtClean="0"/>
              <a:t>Эср</a:t>
            </a:r>
            <a:r>
              <a:rPr lang="ru-RU" b="1" dirty="0" smtClean="0"/>
              <a:t> </a:t>
            </a:r>
            <a:r>
              <a:rPr lang="ru-RU" b="1" dirty="0"/>
              <a:t>= ∑</a:t>
            </a:r>
            <a:r>
              <a:rPr lang="en-US" b="1" dirty="0"/>
              <a:t>N/</a:t>
            </a:r>
            <a:r>
              <a:rPr lang="en-US" b="1" dirty="0" smtClean="0"/>
              <a:t>∑m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3.Удельную стоимость единицы мощности</a:t>
            </a:r>
            <a:r>
              <a:rPr lang="ru-RU" sz="2400" b="1" dirty="0" smtClean="0"/>
              <a:t>:                            </a:t>
            </a:r>
            <a:r>
              <a:rPr lang="ru-RU" b="1" dirty="0" smtClean="0"/>
              <a:t>С</a:t>
            </a:r>
            <a:r>
              <a:rPr lang="en-US" sz="2000" b="1" dirty="0" smtClean="0"/>
              <a:t>N</a:t>
            </a:r>
            <a:r>
              <a:rPr lang="ru-RU" b="1" dirty="0" smtClean="0"/>
              <a:t> = </a:t>
            </a:r>
            <a:r>
              <a:rPr lang="ru-RU" b="1" dirty="0"/>
              <a:t>∑</a:t>
            </a:r>
            <a:r>
              <a:rPr lang="en-US" b="1" dirty="0"/>
              <a:t>N/</a:t>
            </a:r>
            <a:r>
              <a:rPr lang="en-US" b="1" dirty="0" smtClean="0"/>
              <a:t>∑</a:t>
            </a:r>
            <a:r>
              <a:rPr lang="ru-RU" b="1" dirty="0" err="1" smtClean="0"/>
              <a:t>Цт</a:t>
            </a:r>
            <a:endParaRPr lang="ru-RU" b="1" dirty="0" smtClean="0"/>
          </a:p>
          <a:p>
            <a:pPr marL="0" indent="0">
              <a:buNone/>
            </a:pPr>
            <a:r>
              <a:rPr lang="ru-RU" sz="2400" dirty="0" smtClean="0"/>
              <a:t>4.Отношение стоимости машин к стоимости трактора:     </a:t>
            </a:r>
            <a:r>
              <a:rPr lang="el-GR" sz="2400" dirty="0" smtClean="0"/>
              <a:t> </a:t>
            </a:r>
            <a:r>
              <a:rPr lang="el-GR" b="1" dirty="0" smtClean="0"/>
              <a:t>ω</a:t>
            </a:r>
            <a:r>
              <a:rPr lang="ru-RU" b="1" dirty="0" err="1" smtClean="0"/>
              <a:t>мт</a:t>
            </a:r>
            <a:r>
              <a:rPr lang="ru-RU" b="1" dirty="0" smtClean="0"/>
              <a:t>  =</a:t>
            </a:r>
            <a:r>
              <a:rPr lang="en-US" b="1" dirty="0" smtClean="0"/>
              <a:t>∑</a:t>
            </a:r>
            <a:r>
              <a:rPr lang="ru-RU" b="1" dirty="0" err="1" smtClean="0"/>
              <a:t>Цм</a:t>
            </a:r>
            <a:r>
              <a:rPr lang="en-US" b="1" dirty="0" smtClean="0"/>
              <a:t>/</a:t>
            </a:r>
            <a:r>
              <a:rPr lang="en-US" b="1" dirty="0"/>
              <a:t>∑</a:t>
            </a:r>
            <a:r>
              <a:rPr lang="ru-RU" b="1" dirty="0" err="1" smtClean="0"/>
              <a:t>Цт</a:t>
            </a:r>
            <a:endParaRPr lang="ru-RU" b="1" dirty="0" smtClean="0"/>
          </a:p>
          <a:p>
            <a:pPr marL="0" indent="0">
              <a:buNone/>
            </a:pPr>
            <a:r>
              <a:rPr lang="ru-RU" dirty="0" smtClean="0"/>
              <a:t>Где:    </a:t>
            </a:r>
            <a:r>
              <a:rPr lang="en-US" b="1" dirty="0" smtClean="0"/>
              <a:t>∑N</a:t>
            </a:r>
            <a:r>
              <a:rPr lang="ru-RU" dirty="0" smtClean="0"/>
              <a:t>-суммарная мощность трактора, кВт;</a:t>
            </a:r>
          </a:p>
          <a:p>
            <a:pPr marL="0" indent="0">
              <a:buNone/>
            </a:pPr>
            <a:r>
              <a:rPr lang="ru-RU" b="1" dirty="0" smtClean="0"/>
              <a:t>           </a:t>
            </a:r>
            <a:r>
              <a:rPr lang="en-US" b="1" dirty="0" smtClean="0"/>
              <a:t>∑</a:t>
            </a:r>
            <a:r>
              <a:rPr lang="en-US" b="1" dirty="0"/>
              <a:t>n</a:t>
            </a:r>
            <a:r>
              <a:rPr lang="ru-RU" b="1" dirty="0" smtClean="0"/>
              <a:t>т</a:t>
            </a:r>
            <a:r>
              <a:rPr lang="ru-RU" dirty="0" smtClean="0"/>
              <a:t>-суммарное число тракторов в хозяйстве;</a:t>
            </a:r>
          </a:p>
          <a:p>
            <a:pPr marL="0" indent="0">
              <a:buNone/>
            </a:pPr>
            <a:r>
              <a:rPr lang="ru-RU" dirty="0" smtClean="0"/>
              <a:t>           </a:t>
            </a:r>
            <a:r>
              <a:rPr lang="en-US" b="1" dirty="0" smtClean="0"/>
              <a:t>∑m</a:t>
            </a:r>
            <a:r>
              <a:rPr lang="ru-RU" dirty="0" smtClean="0"/>
              <a:t>-суммарная масса трактора , тонн;</a:t>
            </a:r>
            <a:endParaRPr lang="ru-RU" dirty="0"/>
          </a:p>
          <a:p>
            <a:pPr marL="0" indent="0">
              <a:buNone/>
            </a:pPr>
            <a:r>
              <a:rPr lang="ru-RU" sz="2400" b="1" dirty="0" smtClean="0"/>
              <a:t>             ∑</a:t>
            </a:r>
            <a:r>
              <a:rPr lang="ru-RU" sz="2400" b="1" dirty="0" err="1" smtClean="0"/>
              <a:t>Цм</a:t>
            </a:r>
            <a:r>
              <a:rPr lang="ru-RU" sz="2400" dirty="0" smtClean="0"/>
              <a:t>-суммарная балансовая цена сельскохозяйственной машины;</a:t>
            </a:r>
            <a:endParaRPr lang="ru-RU" sz="2400" dirty="0"/>
          </a:p>
          <a:p>
            <a:pPr marL="0" indent="0">
              <a:buNone/>
            </a:pPr>
            <a:r>
              <a:rPr lang="ru-RU" sz="2400" b="1" dirty="0" smtClean="0"/>
              <a:t>             ∑</a:t>
            </a:r>
            <a:r>
              <a:rPr lang="ru-RU" sz="2400" b="1" dirty="0" err="1" smtClean="0"/>
              <a:t>Цт</a:t>
            </a:r>
            <a:r>
              <a:rPr lang="ru-RU" sz="2400" dirty="0" smtClean="0"/>
              <a:t>-суммарная балансовая цена трактора;</a:t>
            </a:r>
            <a:endParaRPr lang="ru-RU" sz="2400" dirty="0"/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247844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689547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/>
              <a:t>Основные показатели использования МТП</a:t>
            </a:r>
            <a:r>
              <a:rPr lang="ru-RU" sz="3200" dirty="0" smtClean="0"/>
              <a:t>: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689548"/>
            <a:ext cx="10515600" cy="598107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Степень использования МТП оценивают по следующим основным показателям:</a:t>
            </a:r>
          </a:p>
          <a:p>
            <a:pPr marL="0" indent="0">
              <a:buNone/>
            </a:pPr>
            <a:r>
              <a:rPr lang="ru-RU" b="1" dirty="0" smtClean="0"/>
              <a:t>1.Коэффициент готовности парка </a:t>
            </a:r>
            <a:r>
              <a:rPr lang="ru-RU" dirty="0" smtClean="0"/>
              <a:t>- </a:t>
            </a:r>
            <a:r>
              <a:rPr lang="ru-RU" sz="3200" b="1" dirty="0" smtClean="0"/>
              <a:t>Кгп </a:t>
            </a:r>
            <a:r>
              <a:rPr lang="ru-RU" sz="3200" b="1" dirty="0"/>
              <a:t>= </a:t>
            </a:r>
            <a:r>
              <a:rPr lang="ru-RU" sz="3200" b="1" dirty="0" err="1" smtClean="0"/>
              <a:t>Дмди</a:t>
            </a:r>
            <a:r>
              <a:rPr lang="ru-RU" sz="3200" b="1" dirty="0" smtClean="0"/>
              <a:t>  </a:t>
            </a:r>
            <a:r>
              <a:rPr lang="ru-RU" sz="3200" b="1" dirty="0"/>
              <a:t>/ 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Дк</a:t>
            </a:r>
            <a:r>
              <a:rPr lang="ru-RU" sz="3200" b="1" dirty="0" smtClean="0"/>
              <a:t>      </a:t>
            </a:r>
            <a:r>
              <a:rPr lang="ru-RU" dirty="0" smtClean="0"/>
              <a:t>(18.10)</a:t>
            </a:r>
            <a:endParaRPr lang="ru-RU" sz="3200" b="1" dirty="0" smtClean="0"/>
          </a:p>
          <a:p>
            <a:pPr marL="0" indent="0">
              <a:buNone/>
            </a:pPr>
            <a:r>
              <a:rPr lang="ru-RU" dirty="0"/>
              <a:t>Где</a:t>
            </a:r>
            <a:r>
              <a:rPr lang="ru-RU" dirty="0" smtClean="0"/>
              <a:t>:   </a:t>
            </a:r>
            <a:r>
              <a:rPr lang="ru-RU" b="1" dirty="0" err="1" smtClean="0"/>
              <a:t>Дмди</a:t>
            </a:r>
            <a:r>
              <a:rPr lang="ru-RU" dirty="0" smtClean="0"/>
              <a:t>- </a:t>
            </a:r>
            <a:r>
              <a:rPr lang="ru-RU" dirty="0"/>
              <a:t>число </a:t>
            </a:r>
            <a:r>
              <a:rPr lang="ru-RU" dirty="0" err="1"/>
              <a:t>машино</a:t>
            </a:r>
            <a:r>
              <a:rPr lang="ru-RU" dirty="0"/>
              <a:t>-дней пребывания </a:t>
            </a:r>
            <a:r>
              <a:rPr lang="ru-RU" dirty="0" smtClean="0"/>
              <a:t>тракторов </a:t>
            </a:r>
            <a:r>
              <a:rPr lang="ru-RU" dirty="0"/>
              <a:t>в исправном состояние за рассматриваемый </a:t>
            </a:r>
            <a:r>
              <a:rPr lang="ru-RU" dirty="0" smtClean="0"/>
              <a:t>период;</a:t>
            </a:r>
          </a:p>
          <a:p>
            <a:pPr marL="0" indent="0">
              <a:buNone/>
            </a:pPr>
            <a:r>
              <a:rPr lang="ru-RU" dirty="0" smtClean="0"/>
              <a:t>        </a:t>
            </a:r>
            <a:r>
              <a:rPr lang="ru-RU" b="1" dirty="0" err="1" smtClean="0"/>
              <a:t>Дк</a:t>
            </a:r>
            <a:r>
              <a:rPr lang="ru-RU" dirty="0" smtClean="0"/>
              <a:t>-число </a:t>
            </a:r>
            <a:r>
              <a:rPr lang="ru-RU" dirty="0"/>
              <a:t>календарных дней за этот же период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b="1" dirty="0" smtClean="0"/>
              <a:t>2.Коэффициент использования технически исправного парка-</a:t>
            </a:r>
          </a:p>
          <a:p>
            <a:pPr marL="0" indent="0">
              <a:buNone/>
            </a:pPr>
            <a:r>
              <a:rPr lang="ru-RU" b="1" dirty="0" smtClean="0"/>
              <a:t>                                  Кип </a:t>
            </a:r>
            <a:r>
              <a:rPr lang="ru-RU" b="1" dirty="0"/>
              <a:t>= </a:t>
            </a:r>
            <a:r>
              <a:rPr lang="ru-RU" b="1" dirty="0" err="1" smtClean="0"/>
              <a:t>Дмдр</a:t>
            </a:r>
            <a:r>
              <a:rPr lang="ru-RU" b="1" dirty="0" smtClean="0"/>
              <a:t>  </a:t>
            </a:r>
            <a:r>
              <a:rPr lang="ru-RU" b="1" dirty="0"/>
              <a:t>/  </a:t>
            </a:r>
            <a:r>
              <a:rPr lang="ru-RU" b="1" dirty="0" err="1" smtClean="0"/>
              <a:t>Дк</a:t>
            </a:r>
            <a:r>
              <a:rPr lang="ru-RU" b="1" dirty="0" smtClean="0"/>
              <a:t>                                           </a:t>
            </a:r>
            <a:r>
              <a:rPr lang="ru-RU" dirty="0" smtClean="0"/>
              <a:t>(18.11)</a:t>
            </a:r>
          </a:p>
          <a:p>
            <a:pPr marL="0" indent="0">
              <a:buNone/>
            </a:pPr>
            <a:r>
              <a:rPr lang="ru-RU" b="1" dirty="0" smtClean="0"/>
              <a:t>Где</a:t>
            </a:r>
            <a:r>
              <a:rPr lang="ru-RU" b="1" dirty="0"/>
              <a:t>:  :   </a:t>
            </a:r>
            <a:r>
              <a:rPr lang="ru-RU" b="1" dirty="0" err="1" smtClean="0"/>
              <a:t>Дмдр</a:t>
            </a:r>
            <a:r>
              <a:rPr lang="ru-RU" b="1" dirty="0" smtClean="0"/>
              <a:t>- число отработанных  машинно-дней </a:t>
            </a:r>
            <a:r>
              <a:rPr lang="ru-RU" b="1" dirty="0"/>
              <a:t>за рассматриваемый период</a:t>
            </a:r>
            <a:r>
              <a:rPr lang="ru-RU" b="1" dirty="0" smtClean="0"/>
              <a:t>;</a:t>
            </a:r>
          </a:p>
          <a:p>
            <a:pPr marL="0" indent="0">
              <a:buNone/>
            </a:pPr>
            <a:r>
              <a:rPr lang="ru-RU" b="1" dirty="0" smtClean="0"/>
              <a:t>3.Коэффициент </a:t>
            </a:r>
            <a:r>
              <a:rPr lang="ru-RU" b="1" dirty="0"/>
              <a:t>эксплуатации </a:t>
            </a:r>
            <a:r>
              <a:rPr lang="ru-RU" b="1" dirty="0" smtClean="0"/>
              <a:t>парка-    </a:t>
            </a:r>
            <a:r>
              <a:rPr lang="ru-RU" b="1" dirty="0" err="1" smtClean="0"/>
              <a:t>Кэп</a:t>
            </a:r>
            <a:r>
              <a:rPr lang="ru-RU" b="1" dirty="0" smtClean="0"/>
              <a:t> </a:t>
            </a:r>
            <a:r>
              <a:rPr lang="ru-RU" b="1" dirty="0"/>
              <a:t>= </a:t>
            </a:r>
            <a:r>
              <a:rPr lang="ru-RU" b="1" dirty="0" smtClean="0"/>
              <a:t>Кгп  </a:t>
            </a:r>
            <a:r>
              <a:rPr lang="ru-RU" b="1"/>
              <a:t>/  </a:t>
            </a:r>
            <a:r>
              <a:rPr lang="ru-RU" b="1" smtClean="0"/>
              <a:t>Кип      </a:t>
            </a:r>
            <a:r>
              <a:rPr lang="ru-RU" smtClean="0"/>
              <a:t>(18.12)</a:t>
            </a: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8863302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497</Words>
  <Application>Microsoft Office PowerPoint</Application>
  <PresentationFormat>Широкоэкранный</PresentationFormat>
  <Paragraphs>55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Тема Office</vt:lpstr>
      <vt:lpstr>Показатели оснащенности хозяйства техникой</vt:lpstr>
      <vt:lpstr>Показатели оснащенности хозяйства</vt:lpstr>
      <vt:lpstr>Показатели оснащенности хозяйства техникой</vt:lpstr>
      <vt:lpstr>Показатели уровня и эффективности механизации полеводства:</vt:lpstr>
      <vt:lpstr>Качественная характеристика МТП:</vt:lpstr>
      <vt:lpstr>Основные показатели использования МТП: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Показатели оснащенности хозяйства техникой</dc:title>
  <dc:creator>User</dc:creator>
  <cp:lastModifiedBy>User</cp:lastModifiedBy>
  <cp:revision>21</cp:revision>
  <cp:lastPrinted>2015-11-17T17:03:21Z</cp:lastPrinted>
  <dcterms:created xsi:type="dcterms:W3CDTF">2015-11-17T14:59:49Z</dcterms:created>
  <dcterms:modified xsi:type="dcterms:W3CDTF">2015-11-17T17:23:57Z</dcterms:modified>
</cp:coreProperties>
</file>